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87" r:id="rId2"/>
    <p:sldId id="270" r:id="rId3"/>
    <p:sldId id="280" r:id="rId4"/>
    <p:sldId id="276" r:id="rId5"/>
    <p:sldId id="281" r:id="rId6"/>
    <p:sldId id="282" r:id="rId7"/>
    <p:sldId id="283" r:id="rId8"/>
    <p:sldId id="286" r:id="rId9"/>
    <p:sldId id="285" r:id="rId10"/>
    <p:sldId id="288" r:id="rId11"/>
  </p:sldIdLst>
  <p:sldSz cx="9720263" cy="6838950"/>
  <p:notesSz cx="6797675" cy="9926638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0" autoAdjust="0"/>
    <p:restoredTop sz="85143" autoAdjust="0"/>
  </p:normalViewPr>
  <p:slideViewPr>
    <p:cSldViewPr snapToGrid="0">
      <p:cViewPr varScale="1">
        <p:scale>
          <a:sx n="80" d="100"/>
          <a:sy n="80" d="100"/>
        </p:scale>
        <p:origin x="966" y="84"/>
      </p:cViewPr>
      <p:guideLst>
        <p:guide orient="horz" pos="2154"/>
        <p:guide pos="30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279F63B-556F-4162-A45F-A14F04255C64}" type="datetime1">
              <a:rPr lang="nb-NO"/>
              <a:pPr/>
              <a:t>04.09.2015</a:t>
            </a:fld>
            <a:endParaRPr lang="nb-NO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54063" y="744538"/>
            <a:ext cx="52895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4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07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430307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CC47CA-3E62-4370-A53F-E71C0FFB9AD0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0679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1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1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1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1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3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1" charset="-128"/>
                <a:cs typeface="+mn-cs"/>
              </a:rPr>
              <a:t> </a:t>
            </a:r>
            <a:endParaRPr lang="nb-NO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C47CA-3E62-4370-A53F-E71C0FFB9AD0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261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C47CA-3E62-4370-A53F-E71C0FFB9AD0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4114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C47CA-3E62-4370-A53F-E71C0FFB9AD0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4955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C47CA-3E62-4370-A53F-E71C0FFB9AD0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0962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C47CA-3E62-4370-A53F-E71C0FFB9AD0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9043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C47CA-3E62-4370-A53F-E71C0FFB9AD0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024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676400" y="1845891"/>
            <a:ext cx="3695700" cy="4281443"/>
          </a:xfrm>
        </p:spPr>
        <p:txBody>
          <a:bodyPr/>
          <a:lstStyle>
            <a:lvl1pPr marL="0" indent="0">
              <a:defRPr sz="23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524500" y="1854437"/>
            <a:ext cx="3695700" cy="4264352"/>
          </a:xfrm>
        </p:spPr>
        <p:txBody>
          <a:bodyPr/>
          <a:lstStyle>
            <a:lvl1pPr marL="0" indent="0">
              <a:defRPr sz="23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83520" y="5334844"/>
            <a:ext cx="7204105" cy="565150"/>
          </a:xfrm>
        </p:spPr>
        <p:txBody>
          <a:bodyPr anchor="b"/>
          <a:lstStyle>
            <a:lvl1pPr algn="l">
              <a:defRPr sz="1600" b="0">
                <a:latin typeface="Arial (Overskrifter)"/>
                <a:cs typeface="Arial (Overskrifter)"/>
              </a:defRPr>
            </a:lvl1pPr>
          </a:lstStyle>
          <a:p>
            <a:r>
              <a:rPr lang="en-US" smtClean="0"/>
              <a:t>Click to edit Master title style</a:t>
            </a:r>
            <a:endParaRPr lang="nn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677600" y="1000800"/>
            <a:ext cx="7196171" cy="42463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n-NO" noProof="0" dirty="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13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2734654" y="3153398"/>
            <a:ext cx="4136165" cy="794714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13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2734654" y="3153398"/>
            <a:ext cx="4136165" cy="794714"/>
          </a:xfrm>
        </p:spPr>
        <p:txBody>
          <a:bodyPr/>
          <a:lstStyle>
            <a:lvl1pPr algn="ctr">
              <a:defRPr>
                <a:solidFill>
                  <a:srgbClr val="002D5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accent1">
                <a:lumMod val="5000"/>
                <a:lumOff val="95000"/>
                <a:alpha val="57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e 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204787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Bilde 5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78375" y="0"/>
            <a:ext cx="494188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Bilde 6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443788" y="6437313"/>
            <a:ext cx="22764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1000125"/>
            <a:ext cx="75438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889125"/>
            <a:ext cx="75438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8" r:id="rId5"/>
    <p:sldLayoutId id="2147483659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6" y="3537283"/>
            <a:ext cx="4766938" cy="3176337"/>
          </a:xfrm>
          <a:prstGeom prst="rect">
            <a:avLst/>
          </a:prstGeom>
          <a:solidFill>
            <a:schemeClr val="bg1">
              <a:alpha val="57000"/>
            </a:schemeClr>
          </a:solidFill>
          <a:effectLst/>
        </p:spPr>
      </p:pic>
      <p:sp>
        <p:nvSpPr>
          <p:cNvPr id="3" name="TextBox 2"/>
          <p:cNvSpPr txBox="1"/>
          <p:nvPr/>
        </p:nvSpPr>
        <p:spPr>
          <a:xfrm>
            <a:off x="1455576" y="1234873"/>
            <a:ext cx="781905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b="1" dirty="0" smtClean="0"/>
              <a:t>Spørreundersøkelse om Haugesund Lufthavn, Karmøy </a:t>
            </a:r>
          </a:p>
          <a:p>
            <a:pPr algn="ctr"/>
            <a:r>
              <a:rPr lang="nb-NO" sz="3600" b="1" dirty="0" smtClean="0"/>
              <a:t>blant næringslivet i Haugesundregionen</a:t>
            </a:r>
          </a:p>
          <a:p>
            <a:pPr algn="ctr"/>
            <a:r>
              <a:rPr lang="nb-NO" sz="1800" b="1" dirty="0" smtClean="0"/>
              <a:t>August 2015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257582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6" y="3537283"/>
            <a:ext cx="4766938" cy="3176337"/>
          </a:xfrm>
          <a:prstGeom prst="rect">
            <a:avLst/>
          </a:prstGeom>
          <a:solidFill>
            <a:schemeClr val="bg1">
              <a:alpha val="57000"/>
            </a:schemeClr>
          </a:solidFill>
          <a:effectLst/>
        </p:spPr>
      </p:pic>
      <p:sp>
        <p:nvSpPr>
          <p:cNvPr id="4" name="TextBox 3"/>
          <p:cNvSpPr txBox="1"/>
          <p:nvPr/>
        </p:nvSpPr>
        <p:spPr>
          <a:xfrm>
            <a:off x="2346385" y="586596"/>
            <a:ext cx="5106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Rectangle 1"/>
          <p:cNvSpPr/>
          <p:nvPr/>
        </p:nvSpPr>
        <p:spPr>
          <a:xfrm>
            <a:off x="132866" y="939526"/>
            <a:ext cx="972026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Bef>
                <a:spcPct val="30000"/>
              </a:spcBef>
              <a:defRPr/>
            </a:pPr>
            <a:endParaRPr lang="nb-NO" sz="1400" dirty="0"/>
          </a:p>
          <a:p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b-NO" sz="1600" dirty="0"/>
              <a:t>552 svar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b-NO" sz="1600" dirty="0"/>
              <a:t>74% menn / 26% kvinner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b-NO" sz="1600" dirty="0"/>
              <a:t>Representativ aldersfordeling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b-NO" sz="1600" dirty="0"/>
              <a:t>54% </a:t>
            </a:r>
            <a:r>
              <a:rPr lang="nb-NO" sz="1600" dirty="0" smtClean="0"/>
              <a:t>toppledernivå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b-NO" sz="1600" dirty="0" smtClean="0"/>
              <a:t>16% (88 </a:t>
            </a:r>
            <a:r>
              <a:rPr lang="nb-NO" sz="1600" dirty="0" err="1" smtClean="0"/>
              <a:t>stk</a:t>
            </a:r>
            <a:r>
              <a:rPr lang="nb-NO" sz="1600" dirty="0" smtClean="0"/>
              <a:t>) toppledelsen i store virksomheter som enten har &gt;51 ansatte, eller årlig omsetning &gt; NOK 100 </a:t>
            </a:r>
            <a:r>
              <a:rPr lang="nb-NO" sz="1600" dirty="0" err="1" smtClean="0"/>
              <a:t>mill</a:t>
            </a:r>
            <a:r>
              <a:rPr lang="nb-NO" sz="1600" dirty="0" smtClean="0"/>
              <a:t>, eller begge deler</a:t>
            </a: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b-NO" sz="1600" dirty="0"/>
              <a:t>86% </a:t>
            </a:r>
            <a:r>
              <a:rPr lang="nb-NO" sz="1600" dirty="0" smtClean="0"/>
              <a:t>toppleder/mellomledernivå</a:t>
            </a: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b-NO" sz="1600" dirty="0"/>
              <a:t>Virksomheter fra hele regionen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nb-NO" sz="16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b-NO" sz="1600" dirty="0"/>
              <a:t>83% private / 17% </a:t>
            </a:r>
            <a:r>
              <a:rPr lang="nb-NO" sz="1600" dirty="0" smtClean="0"/>
              <a:t>offentlige</a:t>
            </a:r>
            <a:endParaRPr lang="nb-NO" sz="1600" dirty="0"/>
          </a:p>
          <a:p>
            <a:endParaRPr lang="nb-NO" sz="16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nb-NO" sz="1600" dirty="0"/>
              <a:t>Data innhentet </a:t>
            </a:r>
            <a:r>
              <a:rPr lang="nb-NO" sz="1600" dirty="0" smtClean="0"/>
              <a:t>via nettverktøyet Questback mellom </a:t>
            </a:r>
            <a:r>
              <a:rPr lang="nb-NO" sz="1600" dirty="0"/>
              <a:t>fredag 21. – mandag 31. august </a:t>
            </a:r>
            <a:r>
              <a:rPr lang="nb-NO" sz="1600" dirty="0" smtClean="0"/>
              <a:t>2015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nb-NO" sz="16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nb-NO" sz="1600" dirty="0" smtClean="0"/>
              <a:t>Undersøkelsen ble sendt til </a:t>
            </a:r>
            <a:r>
              <a:rPr lang="nb-NO" sz="1600" dirty="0" err="1" smtClean="0"/>
              <a:t>bl.a</a:t>
            </a:r>
            <a:r>
              <a:rPr lang="nb-NO" sz="1600" dirty="0" smtClean="0"/>
              <a:t> medlemmer i Haugesundregionens Næringsforening</a:t>
            </a:r>
            <a:endParaRPr lang="nb-NO" sz="1600" dirty="0"/>
          </a:p>
          <a:p>
            <a:endParaRPr lang="nb-NO" sz="14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7453223" y="6383871"/>
            <a:ext cx="2064163" cy="2465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712" y="5986077"/>
            <a:ext cx="1035016" cy="52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93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0179" y="4114800"/>
            <a:ext cx="800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5400" b="1" dirty="0" smtClean="0">
                <a:solidFill>
                  <a:srgbClr val="FF0000"/>
                </a:solidFill>
              </a:rPr>
              <a:t>77% </a:t>
            </a:r>
          </a:p>
          <a:p>
            <a:pPr algn="ctr"/>
            <a:r>
              <a:rPr lang="nb-NO" b="1" dirty="0" smtClean="0">
                <a:solidFill>
                  <a:srgbClr val="FF0000"/>
                </a:solidFill>
              </a:rPr>
              <a:t>av næringslivet på Haugalandet svarer </a:t>
            </a:r>
            <a:r>
              <a:rPr lang="nb-NO" sz="3600" b="1" dirty="0" smtClean="0">
                <a:solidFill>
                  <a:srgbClr val="FF0000"/>
                </a:solidFill>
              </a:rPr>
              <a:t>JA</a:t>
            </a:r>
            <a:endParaRPr lang="nb-NO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86" y="1997242"/>
            <a:ext cx="90320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b="1" i="1" dirty="0" smtClean="0"/>
              <a:t>«Hvis Haugesund Lufthavn mister utenlandsruter, kommer dette til å ha en negativ effekt på andre rutetilbud?»</a:t>
            </a:r>
            <a:endParaRPr lang="nb-NO" sz="3600" b="1" i="1" dirty="0"/>
          </a:p>
        </p:txBody>
      </p:sp>
    </p:spTree>
    <p:extLst>
      <p:ext uri="{BB962C8B-B14F-4D97-AF65-F5344CB8AC3E}">
        <p14:creationId xmlns:p14="http://schemas.microsoft.com/office/powerpoint/2010/main" val="7687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6450" y="1914415"/>
            <a:ext cx="8422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 dirty="0" smtClean="0"/>
              <a:t>Viktigste elementer som påvirker </a:t>
            </a:r>
            <a:r>
              <a:rPr lang="nb-NO" sz="4000" b="1" dirty="0" smtClean="0"/>
              <a:t>bruken av vår flyplass?</a:t>
            </a:r>
            <a:endParaRPr lang="nb-NO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11343" y="3546722"/>
            <a:ext cx="65572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rgbClr val="FF0000"/>
                </a:solidFill>
              </a:rPr>
              <a:t>Direkteruter</a:t>
            </a:r>
            <a:endParaRPr lang="nb-NO" sz="2800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rgbClr val="FF0000"/>
                </a:solidFill>
              </a:rPr>
              <a:t>Hyppige avganger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rgbClr val="FF0000"/>
                </a:solidFill>
              </a:rPr>
              <a:t>Pris</a:t>
            </a:r>
            <a:endParaRPr lang="nb-NO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17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2571" y="1249163"/>
            <a:ext cx="462012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8000" b="1" dirty="0" smtClean="0"/>
              <a:t>BEHOV</a:t>
            </a:r>
            <a:endParaRPr lang="nb-NO" sz="8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41581" y="3763694"/>
            <a:ext cx="85905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sz="4400" b="1" dirty="0" smtClean="0">
                <a:solidFill>
                  <a:srgbClr val="FF0000"/>
                </a:solidFill>
              </a:rPr>
              <a:t>97%</a:t>
            </a:r>
            <a:r>
              <a:rPr lang="nb-NO" dirty="0" smtClean="0">
                <a:solidFill>
                  <a:srgbClr val="FF0000"/>
                </a:solidFill>
              </a:rPr>
              <a:t>  av næringslivet har</a:t>
            </a:r>
            <a:r>
              <a:rPr lang="nb-NO" sz="2800" b="1" dirty="0" smtClean="0">
                <a:solidFill>
                  <a:srgbClr val="FF0000"/>
                </a:solidFill>
              </a:rPr>
              <a:t> behov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FF0000"/>
                </a:solidFill>
              </a:rPr>
              <a:t>Nesten </a:t>
            </a:r>
            <a:r>
              <a:rPr lang="nb-NO" sz="4400" b="1" dirty="0" smtClean="0">
                <a:solidFill>
                  <a:srgbClr val="FF0000"/>
                </a:solidFill>
              </a:rPr>
              <a:t>80%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smtClean="0">
                <a:solidFill>
                  <a:srgbClr val="FF0000"/>
                </a:solidFill>
              </a:rPr>
              <a:t>-  </a:t>
            </a:r>
            <a:r>
              <a:rPr lang="nb-NO" sz="2800" b="1" dirty="0" smtClean="0">
                <a:solidFill>
                  <a:srgbClr val="FF0000"/>
                </a:solidFill>
              </a:rPr>
              <a:t>veldig sterkt behov</a:t>
            </a:r>
            <a:endParaRPr lang="nb-NO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1581" y="2572602"/>
            <a:ext cx="8590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…for en lokal flyplass med </a:t>
            </a:r>
            <a:r>
              <a:rPr lang="nb-NO" b="1" u="sng" dirty="0" smtClean="0"/>
              <a:t>minst </a:t>
            </a:r>
            <a:r>
              <a:rPr lang="nb-NO" b="1" dirty="0" smtClean="0"/>
              <a:t>samme tilbud som i dag…</a:t>
            </a:r>
            <a:endParaRPr lang="nb-NO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41583" y="5342021"/>
            <a:ext cx="85905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sz="4400" b="1" dirty="0" smtClean="0">
                <a:solidFill>
                  <a:srgbClr val="FF0000"/>
                </a:solidFill>
              </a:rPr>
              <a:t>7 av 10 </a:t>
            </a:r>
            <a:r>
              <a:rPr lang="nb-NO" dirty="0" smtClean="0">
                <a:solidFill>
                  <a:srgbClr val="FF0000"/>
                </a:solidFill>
              </a:rPr>
              <a:t>rapporterer at behovet for flyreiser i deres virksomhet vil øke de neste 5 årene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7453223" y="6383871"/>
            <a:ext cx="2064163" cy="2465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6523" y="1602889"/>
            <a:ext cx="8710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Andelen av toppledere fra de største virksomhetene i vår region </a:t>
            </a:r>
            <a:r>
              <a:rPr lang="nb-NO" i="1" dirty="0" smtClean="0"/>
              <a:t>som mener at e</a:t>
            </a:r>
            <a:r>
              <a:rPr lang="nb-NO" i="1" dirty="0" smtClean="0"/>
              <a:t>t </a:t>
            </a:r>
            <a:r>
              <a:rPr lang="nb-NO" i="1" dirty="0" smtClean="0"/>
              <a:t>redusert tilbud </a:t>
            </a:r>
            <a:r>
              <a:rPr lang="nb-NO" i="1" dirty="0" smtClean="0"/>
              <a:t>på flyplassen (dvs</a:t>
            </a:r>
            <a:r>
              <a:rPr lang="nb-NO" i="1" dirty="0" smtClean="0"/>
              <a:t>. </a:t>
            </a:r>
            <a:r>
              <a:rPr lang="nb-NO" i="1" dirty="0" smtClean="0"/>
              <a:t>færre </a:t>
            </a:r>
            <a:r>
              <a:rPr lang="nb-NO" i="1" dirty="0" smtClean="0"/>
              <a:t>ruter/avganger) vil ha </a:t>
            </a:r>
            <a:r>
              <a:rPr lang="nb-NO" i="1" dirty="0" smtClean="0"/>
              <a:t>en </a:t>
            </a:r>
            <a:r>
              <a:rPr lang="nb-NO" i="1" dirty="0" smtClean="0">
                <a:solidFill>
                  <a:srgbClr val="FF0000"/>
                </a:solidFill>
              </a:rPr>
              <a:t>sterk negativ effekt </a:t>
            </a:r>
            <a:r>
              <a:rPr lang="nb-NO" i="1" dirty="0" smtClean="0"/>
              <a:t>på…</a:t>
            </a:r>
            <a:endParaRPr lang="nb-NO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17274" y="2803218"/>
            <a:ext cx="900011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Effektivitet (logistikk og ressursbruk)</a:t>
            </a:r>
            <a:r>
              <a:rPr lang="nb-NO" b="1" dirty="0" smtClean="0"/>
              <a:t>	</a:t>
            </a:r>
            <a:r>
              <a:rPr lang="nb-NO" sz="3200" b="1" dirty="0" smtClean="0">
                <a:solidFill>
                  <a:srgbClr val="FF0000"/>
                </a:solidFill>
              </a:rPr>
              <a:t>69</a:t>
            </a:r>
            <a:r>
              <a:rPr lang="nb-NO" sz="3200" b="1" dirty="0" smtClean="0">
                <a:solidFill>
                  <a:srgbClr val="FF0000"/>
                </a:solidFill>
              </a:rPr>
              <a:t>%</a:t>
            </a:r>
            <a:endParaRPr lang="nb-NO" b="1" dirty="0" smtClean="0">
              <a:solidFill>
                <a:srgbClr val="FF0000"/>
              </a:solidFill>
            </a:endParaRPr>
          </a:p>
          <a:p>
            <a:endParaRPr lang="nb-NO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Attraktivitet av virksomheten til ansatte, fremtidige ansatte, kunder og investorer</a:t>
            </a:r>
            <a:r>
              <a:rPr lang="nb-NO" b="1" dirty="0" smtClean="0"/>
              <a:t>	</a:t>
            </a:r>
            <a:r>
              <a:rPr lang="nb-NO" b="1" dirty="0" smtClean="0"/>
              <a:t>										</a:t>
            </a:r>
            <a:r>
              <a:rPr lang="nb-NO" sz="3200" b="1" dirty="0" smtClean="0">
                <a:solidFill>
                  <a:srgbClr val="FF0000"/>
                </a:solidFill>
              </a:rPr>
              <a:t>53</a:t>
            </a:r>
            <a:r>
              <a:rPr lang="nb-NO" sz="3200" b="1" dirty="0" smtClean="0">
                <a:solidFill>
                  <a:srgbClr val="FF0000"/>
                </a:solidFill>
              </a:rPr>
              <a:t>%</a:t>
            </a:r>
            <a:endParaRPr lang="nb-NO" b="1" dirty="0" smtClean="0">
              <a:solidFill>
                <a:srgbClr val="FF0000"/>
              </a:solidFill>
            </a:endParaRPr>
          </a:p>
          <a:p>
            <a:endParaRPr lang="nb-NO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Konkurranseevne</a:t>
            </a:r>
            <a:r>
              <a:rPr lang="nb-NO" b="1" dirty="0" smtClean="0"/>
              <a:t>	</a:t>
            </a:r>
            <a:r>
              <a:rPr lang="nb-NO" b="1" dirty="0" smtClean="0"/>
              <a:t>			</a:t>
            </a:r>
            <a:r>
              <a:rPr lang="nb-NO" sz="3200" b="1" dirty="0" smtClean="0">
                <a:solidFill>
                  <a:srgbClr val="FF0000"/>
                </a:solidFill>
              </a:rPr>
              <a:t>45</a:t>
            </a:r>
            <a:r>
              <a:rPr lang="nb-NO" sz="3200" b="1" dirty="0" smtClean="0">
                <a:solidFill>
                  <a:srgbClr val="FF0000"/>
                </a:solidFill>
              </a:rPr>
              <a:t>%</a:t>
            </a:r>
            <a:endParaRPr lang="nb-NO" b="1" dirty="0" smtClean="0">
              <a:solidFill>
                <a:srgbClr val="FF0000"/>
              </a:solidFill>
            </a:endParaRPr>
          </a:p>
          <a:p>
            <a:endParaRPr lang="nb-NO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Lønnsomhet</a:t>
            </a:r>
            <a:r>
              <a:rPr lang="nb-NO" b="1" dirty="0" smtClean="0"/>
              <a:t>		</a:t>
            </a:r>
            <a:r>
              <a:rPr lang="nb-NO" b="1" dirty="0" smtClean="0"/>
              <a:t>			</a:t>
            </a:r>
            <a:r>
              <a:rPr lang="nb-NO" sz="3200" b="1" dirty="0" smtClean="0">
                <a:solidFill>
                  <a:srgbClr val="FF0000"/>
                </a:solidFill>
              </a:rPr>
              <a:t>33</a:t>
            </a:r>
            <a:r>
              <a:rPr lang="nb-NO" sz="3200" b="1" dirty="0" smtClean="0">
                <a:solidFill>
                  <a:srgbClr val="FF0000"/>
                </a:solidFill>
              </a:rPr>
              <a:t>%</a:t>
            </a: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08718" y="444630"/>
            <a:ext cx="690526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7200" b="1" dirty="0" smtClean="0"/>
              <a:t>VIKTIGHETEN</a:t>
            </a:r>
            <a:endParaRPr lang="nb-NO" sz="7200" b="1" dirty="0"/>
          </a:p>
        </p:txBody>
      </p:sp>
    </p:spTree>
    <p:extLst>
      <p:ext uri="{BB962C8B-B14F-4D97-AF65-F5344CB8AC3E}">
        <p14:creationId xmlns:p14="http://schemas.microsoft.com/office/powerpoint/2010/main" val="397427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2685" y="1622142"/>
            <a:ext cx="771224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8000" b="1" dirty="0" smtClean="0"/>
              <a:t>VIKTIGHETEN</a:t>
            </a:r>
            <a:endParaRPr lang="nb-NO" sz="8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9918" y="4034501"/>
            <a:ext cx="929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 dirty="0" smtClean="0">
                <a:solidFill>
                  <a:srgbClr val="FF0000"/>
                </a:solidFill>
              </a:rPr>
              <a:t>89% </a:t>
            </a:r>
            <a:r>
              <a:rPr lang="nb-NO" dirty="0" smtClean="0"/>
              <a:t>av næringslivet </a:t>
            </a:r>
            <a:r>
              <a:rPr lang="nb-NO" dirty="0" smtClean="0"/>
              <a:t>mener det </a:t>
            </a:r>
            <a:r>
              <a:rPr lang="nb-NO" dirty="0" smtClean="0"/>
              <a:t>er viktig for sin </a:t>
            </a:r>
            <a:r>
              <a:rPr lang="nb-NO" sz="2800" b="1" dirty="0" smtClean="0"/>
              <a:t>VIRKSOMHET</a:t>
            </a:r>
            <a:endParaRPr lang="nb-NO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79918" y="4877199"/>
            <a:ext cx="889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 dirty="0" smtClean="0">
                <a:solidFill>
                  <a:srgbClr val="FF0000"/>
                </a:solidFill>
              </a:rPr>
              <a:t>96% </a:t>
            </a:r>
            <a:r>
              <a:rPr lang="nb-NO" dirty="0" smtClean="0"/>
              <a:t>av næringslivet </a:t>
            </a:r>
            <a:r>
              <a:rPr lang="nb-NO" dirty="0" smtClean="0"/>
              <a:t>mener </a:t>
            </a:r>
            <a:r>
              <a:rPr lang="nb-NO" dirty="0" smtClean="0"/>
              <a:t>det er viktig for </a:t>
            </a:r>
            <a:r>
              <a:rPr lang="nb-NO" sz="2800" b="1" dirty="0" smtClean="0"/>
              <a:t>REGIONEN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1585393" y="2834172"/>
            <a:ext cx="8342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… </a:t>
            </a:r>
            <a:r>
              <a:rPr lang="nb-NO" sz="2800" b="1" dirty="0" smtClean="0"/>
              <a:t>av at </a:t>
            </a:r>
            <a:r>
              <a:rPr lang="nb-NO" sz="2800" b="1" dirty="0"/>
              <a:t>flyplassen beholdes og videreutvikles</a:t>
            </a:r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84996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2685" y="1622142"/>
            <a:ext cx="771224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8000" b="1" dirty="0" smtClean="0"/>
              <a:t>VIKTIGHETEN</a:t>
            </a:r>
            <a:endParaRPr lang="nb-NO" sz="8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34482" y="2799184"/>
            <a:ext cx="8677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For å måle hvor viktig denne saken er for din virksomhet, hvor villig er du til å delta i følgende tiltak:</a:t>
            </a:r>
            <a:endParaRPr lang="nb-NO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0071" y="4122623"/>
            <a:ext cx="86774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Signere underskriftskampanje	</a:t>
            </a:r>
            <a:r>
              <a:rPr lang="nb-NO" dirty="0" smtClean="0"/>
              <a:t>		</a:t>
            </a:r>
            <a:r>
              <a:rPr lang="nb-NO" sz="2800" b="1" dirty="0" smtClean="0">
                <a:solidFill>
                  <a:srgbClr val="FF0000"/>
                </a:solidFill>
              </a:rPr>
              <a:t>85%</a:t>
            </a:r>
            <a:endParaRPr lang="nb-NO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Delta på møte/demonstrasjon</a:t>
            </a:r>
            <a:r>
              <a:rPr lang="nb-NO" dirty="0" smtClean="0"/>
              <a:t>			</a:t>
            </a:r>
            <a:r>
              <a:rPr lang="nb-NO" sz="2800" b="1" dirty="0" smtClean="0">
                <a:solidFill>
                  <a:srgbClr val="FF0000"/>
                </a:solidFill>
              </a:rPr>
              <a:t>71%</a:t>
            </a:r>
            <a:endParaRPr lang="nb-NO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Bidra økonomisk til kampanjearbeidet	</a:t>
            </a:r>
            <a:r>
              <a:rPr lang="nb-NO" dirty="0" smtClean="0"/>
              <a:t>	</a:t>
            </a:r>
            <a:r>
              <a:rPr lang="nb-NO" sz="2800" b="1" dirty="0" smtClean="0">
                <a:solidFill>
                  <a:srgbClr val="FF0000"/>
                </a:solidFill>
              </a:rPr>
              <a:t>49%</a:t>
            </a:r>
            <a:endParaRPr lang="nb-NO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rgbClr val="FF0000"/>
              </a:solidFill>
            </a:endParaRP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970630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531" y="1586204"/>
            <a:ext cx="8901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«Lufthavnen med gode forbindelser både innenlands og utenlands er helt avgjørende for næringslivet i Haugesunds- området, men også for kunder, leverandører og turisme i regionen»</a:t>
            </a:r>
            <a:endParaRPr lang="nb-NO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6531" y="3646322"/>
            <a:ext cx="8322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«Haugesund lufthavn er en av de tilbudene som er svært viktige for at regionene skal fremstå som attraktiv og interessant for både bedrifter og private»</a:t>
            </a:r>
            <a:endParaRPr lang="nb-NO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66531" y="5337110"/>
            <a:ext cx="8173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«Uten flyplass med direkterute til Oslo, må vi legge ned Haugesundskontoret»</a:t>
            </a:r>
            <a:endParaRPr lang="nb-NO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276669" y="634080"/>
            <a:ext cx="6848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Noen kommentarer fra næringslivet…</a:t>
            </a:r>
            <a:endParaRPr lang="nb-NO" sz="2800" b="1" dirty="0"/>
          </a:p>
        </p:txBody>
      </p:sp>
    </p:spTree>
    <p:extLst>
      <p:ext uri="{BB962C8B-B14F-4D97-AF65-F5344CB8AC3E}">
        <p14:creationId xmlns:p14="http://schemas.microsoft.com/office/powerpoint/2010/main" val="3080988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580" y="1147818"/>
            <a:ext cx="8901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«Lufthavnen på Karmøy er svært viktig for regionens videre utvikling»</a:t>
            </a:r>
            <a:endParaRPr lang="nb-NO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98580" y="2219131"/>
            <a:ext cx="8901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«Uten lufthavn, ingen virksomhet»</a:t>
            </a:r>
            <a:endParaRPr lang="nb-NO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98580" y="2984345"/>
            <a:ext cx="8901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«Reiselivet på Haugalandet er i sterk vekst – reiselivsnæringen gir store </a:t>
            </a:r>
            <a:r>
              <a:rPr lang="nb-NO" i="1" dirty="0" err="1" smtClean="0"/>
              <a:t>overristlingseffekter</a:t>
            </a:r>
            <a:r>
              <a:rPr lang="nb-NO" i="1" dirty="0" smtClean="0"/>
              <a:t> til annen næring, og et svekket tilbud vil således ramme mange»</a:t>
            </a:r>
            <a:endParaRPr lang="nb-NO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98580" y="4665306"/>
            <a:ext cx="83415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 smtClean="0"/>
              <a:t>«Haugesund som </a:t>
            </a:r>
            <a:r>
              <a:rPr lang="nb-NO" i="1" dirty="0" err="1" smtClean="0"/>
              <a:t>konferanseby</a:t>
            </a:r>
            <a:r>
              <a:rPr lang="nb-NO" i="1" dirty="0" smtClean="0"/>
              <a:t> vil tape mange nasjonale og internasjonale konferanser, noe som igjen vil gå kraftig ut over arbeidsplasser og verdiskapningen som er knyttet til disse»</a:t>
            </a: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7577436"/>
      </p:ext>
    </p:extLst>
  </p:cSld>
  <p:clrMapOvr>
    <a:masterClrMapping/>
  </p:clrMapOvr>
</p:sld>
</file>

<file path=ppt/theme/theme1.xml><?xml version="1.0" encoding="utf-8"?>
<a:theme xmlns:a="http://schemas.openxmlformats.org/drawingml/2006/main" name="Logoforklaring_HV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50630 - Internt oppfølgingsmøte" id="{412F553A-C411-4590-93E1-A779B78469A3}" vid="{E56C43DC-5E40-4A0B-B946-C3B4F8E60890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20150630 - Internt oppfølgingsmøte</Template>
  <TotalTime>508</TotalTime>
  <Words>427</Words>
  <Application>Microsoft Office PowerPoint</Application>
  <PresentationFormat>Custom</PresentationFormat>
  <Paragraphs>71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Arial (Overskrifter)</vt:lpstr>
      <vt:lpstr>Calibri</vt:lpstr>
      <vt:lpstr>Courier New</vt:lpstr>
      <vt:lpstr>Logoforklaring_HV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Caroline Stensland</dc:creator>
  <cp:lastModifiedBy>Caroline Stensland</cp:lastModifiedBy>
  <cp:revision>72</cp:revision>
  <cp:lastPrinted>2015-09-04T08:26:22Z</cp:lastPrinted>
  <dcterms:created xsi:type="dcterms:W3CDTF">2015-08-19T11:51:04Z</dcterms:created>
  <dcterms:modified xsi:type="dcterms:W3CDTF">2015-09-04T08:43:05Z</dcterms:modified>
</cp:coreProperties>
</file>